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311" r:id="rId3"/>
    <p:sldId id="312" r:id="rId4"/>
    <p:sldId id="313" r:id="rId5"/>
    <p:sldId id="314" r:id="rId6"/>
    <p:sldId id="315" r:id="rId7"/>
    <p:sldId id="316" r:id="rId8"/>
    <p:sldId id="317" r:id="rId9"/>
    <p:sldId id="318" r:id="rId10"/>
    <p:sldId id="319" r:id="rId11"/>
    <p:sldId id="320" r:id="rId12"/>
    <p:sldId id="321" r:id="rId13"/>
    <p:sldId id="324" r:id="rId14"/>
    <p:sldId id="323" r:id="rId15"/>
    <p:sldId id="322" r:id="rId16"/>
    <p:sldId id="325" r:id="rId17"/>
    <p:sldId id="326" r:id="rId18"/>
    <p:sldId id="327" r:id="rId19"/>
    <p:sldId id="328" r:id="rId20"/>
    <p:sldId id="330" r:id="rId21"/>
    <p:sldId id="329" r:id="rId22"/>
    <p:sldId id="331" r:id="rId23"/>
    <p:sldId id="332" r:id="rId24"/>
    <p:sldId id="333" r:id="rId25"/>
    <p:sldId id="370" r:id="rId26"/>
    <p:sldId id="341" r:id="rId27"/>
    <p:sldId id="372" r:id="rId28"/>
    <p:sldId id="373" r:id="rId29"/>
    <p:sldId id="374" r:id="rId30"/>
    <p:sldId id="334" r:id="rId31"/>
    <p:sldId id="371" r:id="rId32"/>
    <p:sldId id="346" r:id="rId33"/>
    <p:sldId id="345" r:id="rId34"/>
    <p:sldId id="344" r:id="rId35"/>
    <p:sldId id="343" r:id="rId36"/>
    <p:sldId id="342" r:id="rId37"/>
    <p:sldId id="348" r:id="rId38"/>
    <p:sldId id="349" r:id="rId39"/>
    <p:sldId id="350" r:id="rId40"/>
    <p:sldId id="36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37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52753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91787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428607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08377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671AB0-827F-411E-A9A3-7FBD76597241}"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6615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71AB0-827F-411E-A9A3-7FBD76597241}"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7410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71AB0-827F-411E-A9A3-7FBD76597241}"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319972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71AB0-827F-411E-A9A3-7FBD76597241}"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96229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71AB0-827F-411E-A9A3-7FBD76597241}"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8778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9918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2728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71AB0-827F-411E-A9A3-7FBD76597241}"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74B69-8A6B-4D05-A220-D93C6AEB72D0}" type="slidenum">
              <a:rPr lang="en-US" smtClean="0"/>
              <a:t>‹#›</a:t>
            </a:fld>
            <a:endParaRPr lang="en-US"/>
          </a:p>
        </p:txBody>
      </p:sp>
    </p:spTree>
    <p:extLst>
      <p:ext uri="{BB962C8B-B14F-4D97-AF65-F5344CB8AC3E}">
        <p14:creationId xmlns:p14="http://schemas.microsoft.com/office/powerpoint/2010/main" val="73252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www.seguin.k12.tx.us/upload/page/0141/docs/Business/1819/Superintendent%20Contract.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753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2017-2018 Ratings based on school year 2016-17 data.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49766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Scoring system is based on a series of indicators (questions)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386665"/>
            <a:ext cx="9127066" cy="15663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dirty="0" smtClean="0">
                <a:ln w="0"/>
                <a:solidFill>
                  <a:schemeClr val="tx1"/>
                </a:solidFill>
                <a:effectLst>
                  <a:outerShdw blurRad="38100" dist="19050" dir="2700000" algn="tl" rotWithShape="0">
                    <a:schemeClr val="dk1">
                      <a:alpha val="40000"/>
                    </a:schemeClr>
                  </a:outerShdw>
                </a:effectLst>
              </a:rPr>
              <a:t>A – Superior Achievement		Score 90 - 100</a:t>
            </a:r>
          </a:p>
          <a:p>
            <a:pPr lvl="2"/>
            <a:r>
              <a:rPr lang="en-US" sz="2400" dirty="0" smtClean="0">
                <a:ln w="0"/>
                <a:solidFill>
                  <a:schemeClr val="tx1"/>
                </a:solidFill>
                <a:effectLst>
                  <a:outerShdw blurRad="38100" dist="19050" dir="2700000" algn="tl" rotWithShape="0">
                    <a:schemeClr val="dk1">
                      <a:alpha val="40000"/>
                    </a:schemeClr>
                  </a:outerShdw>
                </a:effectLst>
              </a:rPr>
              <a:t>B – Above Standard Achievement	Score 80 - 89</a:t>
            </a:r>
          </a:p>
          <a:p>
            <a:pPr lvl="2"/>
            <a:r>
              <a:rPr lang="en-US" sz="2400" dirty="0" smtClean="0">
                <a:ln w="0"/>
                <a:solidFill>
                  <a:schemeClr val="tx1"/>
                </a:solidFill>
                <a:effectLst>
                  <a:outerShdw blurRad="38100" dist="19050" dir="2700000" algn="tl" rotWithShape="0">
                    <a:schemeClr val="dk1">
                      <a:alpha val="40000"/>
                    </a:schemeClr>
                  </a:outerShdw>
                </a:effectLst>
              </a:rPr>
              <a:t>C – Standard Achievement		Score 60 - 79</a:t>
            </a:r>
          </a:p>
          <a:p>
            <a:pPr lvl="2"/>
            <a:r>
              <a:rPr lang="en-US" sz="2400" dirty="0" smtClean="0">
                <a:ln w="0"/>
                <a:solidFill>
                  <a:schemeClr val="tx1"/>
                </a:solidFill>
                <a:effectLst>
                  <a:outerShdw blurRad="38100" dist="19050" dir="2700000" algn="tl" rotWithShape="0">
                    <a:schemeClr val="dk1">
                      <a:alpha val="40000"/>
                    </a:schemeClr>
                  </a:outerShdw>
                </a:effectLst>
              </a:rPr>
              <a:t>F – Substandard Achievement	Score below 60</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567215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006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7:</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measure of current assets to current liabilities ratio for the school district sufficient to cover short-term debt?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851292"/>
            <a:ext cx="9127067" cy="20509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Current Assets		$69,502,437</a:t>
            </a:r>
          </a:p>
          <a:p>
            <a:pPr lvl="5"/>
            <a:r>
              <a:rPr lang="en-US" sz="2400" dirty="0" smtClean="0">
                <a:ln w="0"/>
                <a:solidFill>
                  <a:schemeClr val="tx1"/>
                </a:solidFill>
                <a:effectLst>
                  <a:outerShdw blurRad="38100" dist="19050" dir="2700000" algn="tl" rotWithShape="0">
                    <a:schemeClr val="dk1">
                      <a:alpha val="40000"/>
                    </a:schemeClr>
                  </a:outerShdw>
                </a:effectLst>
              </a:rPr>
              <a:t>Current Liabilities		$23,042,135</a:t>
            </a:r>
          </a:p>
          <a:p>
            <a:pPr lvl="5"/>
            <a:r>
              <a:rPr lang="en-US" sz="2400" dirty="0" smtClean="0">
                <a:ln w="0"/>
                <a:solidFill>
                  <a:schemeClr val="tx1"/>
                </a:solidFill>
                <a:effectLst>
                  <a:outerShdw blurRad="38100" dist="19050" dir="2700000" algn="tl" rotWithShape="0">
                    <a:schemeClr val="dk1">
                      <a:alpha val="40000"/>
                    </a:schemeClr>
                  </a:outerShdw>
                </a:effectLst>
              </a:rPr>
              <a:t>Ratio:  			3.0163</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Current assets were sufficient to cover current liabilities.</a:t>
            </a:r>
          </a:p>
        </p:txBody>
      </p:sp>
      <p:sp>
        <p:nvSpPr>
          <p:cNvPr id="6" name="Rectangle 5"/>
          <p:cNvSpPr/>
          <p:nvPr/>
        </p:nvSpPr>
        <p:spPr>
          <a:xfrm>
            <a:off x="1537843" y="5044158"/>
            <a:ext cx="9127066" cy="7555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80477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514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8:</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ratio of long-term liabilities to total assets for the school district sufficient to support long-term solvency?</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919025"/>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Long Term Liabilities	$156,447,713</a:t>
            </a:r>
          </a:p>
          <a:p>
            <a:pPr lvl="5"/>
            <a:r>
              <a:rPr lang="en-US" sz="2400" dirty="0" smtClean="0">
                <a:ln w="0"/>
                <a:solidFill>
                  <a:schemeClr val="tx1"/>
                </a:solidFill>
                <a:effectLst>
                  <a:outerShdw blurRad="38100" dist="19050" dir="2700000" algn="tl" rotWithShape="0">
                    <a:schemeClr val="dk1">
                      <a:alpha val="40000"/>
                    </a:schemeClr>
                  </a:outerShdw>
                </a:effectLst>
              </a:rPr>
              <a:t>Total Assets		$217,688,312</a:t>
            </a:r>
          </a:p>
          <a:p>
            <a:pPr lvl="5"/>
            <a:r>
              <a:rPr lang="en-US" sz="2400" dirty="0" smtClean="0">
                <a:ln w="0"/>
                <a:solidFill>
                  <a:schemeClr val="tx1"/>
                </a:solidFill>
                <a:effectLst>
                  <a:outerShdw blurRad="38100" dist="19050" dir="2700000" algn="tl" rotWithShape="0">
                    <a:schemeClr val="dk1">
                      <a:alpha val="40000"/>
                    </a:schemeClr>
                  </a:outerShdw>
                </a:effectLst>
              </a:rPr>
              <a:t>Ratio:  			0.7187</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Assets were sufficient to cover liabilities.</a:t>
            </a:r>
          </a:p>
        </p:txBody>
      </p:sp>
      <p:sp>
        <p:nvSpPr>
          <p:cNvPr id="6" name="Rectangle 5"/>
          <p:cNvSpPr/>
          <p:nvPr/>
        </p:nvSpPr>
        <p:spPr>
          <a:xfrm>
            <a:off x="1537842" y="5145758"/>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6 Points </a:t>
            </a:r>
            <a:r>
              <a:rPr lang="en-US" i="1" dirty="0" smtClean="0">
                <a:ln w="0"/>
                <a:solidFill>
                  <a:schemeClr val="tx1"/>
                </a:solidFill>
                <a:effectLst>
                  <a:outerShdw blurRad="38100" dist="19050" dir="2700000" algn="tl" rotWithShape="0">
                    <a:schemeClr val="dk1">
                      <a:alpha val="40000"/>
                    </a:schemeClr>
                  </a:outerShdw>
                </a:effectLst>
              </a:rPr>
              <a:t>(points reduction due to Net Pension Liability new reporting requirement)</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17122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00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9:</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district’s general fund revenues equal or exceed expenditures?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44801"/>
            <a:ext cx="9127067" cy="22521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Total Revenue				$58,508,178</a:t>
            </a:r>
          </a:p>
          <a:p>
            <a:pPr lvl="5"/>
            <a:r>
              <a:rPr lang="en-US" sz="2400" dirty="0" smtClean="0">
                <a:ln w="0"/>
                <a:solidFill>
                  <a:schemeClr val="tx1"/>
                </a:solidFill>
                <a:effectLst>
                  <a:outerShdw blurRad="38100" dist="19050" dir="2700000" algn="tl" rotWithShape="0">
                    <a:schemeClr val="dk1">
                      <a:alpha val="40000"/>
                    </a:schemeClr>
                  </a:outerShdw>
                </a:effectLst>
              </a:rPr>
              <a:t>	Total Expenditures	$59,133,426</a:t>
            </a:r>
          </a:p>
          <a:p>
            <a:pPr lvl="5"/>
            <a:r>
              <a:rPr lang="en-US" sz="2400" dirty="0" smtClean="0">
                <a:ln w="0"/>
                <a:solidFill>
                  <a:schemeClr val="tx1"/>
                </a:solidFill>
                <a:effectLst>
                  <a:outerShdw blurRad="38100" dist="19050" dir="2700000" algn="tl" rotWithShape="0">
                    <a:schemeClr val="dk1">
                      <a:alpha val="40000"/>
                    </a:schemeClr>
                  </a:outerShdw>
                </a:effectLst>
              </a:rPr>
              <a:t>	Less: Assigned F.B.	</a:t>
            </a:r>
            <a:r>
              <a:rPr lang="en-US" sz="2400" u="sng" dirty="0" smtClean="0">
                <a:ln w="0"/>
                <a:solidFill>
                  <a:schemeClr val="tx1"/>
                </a:solidFill>
                <a:effectLst>
                  <a:outerShdw blurRad="38100" dist="19050" dir="2700000" algn="tl" rotWithShape="0">
                    <a:schemeClr val="dk1">
                      <a:alpha val="40000"/>
                    </a:schemeClr>
                  </a:outerShdw>
                </a:effectLst>
              </a:rPr>
              <a:t>($ 1,888,455)</a:t>
            </a:r>
          </a:p>
          <a:p>
            <a:pPr lvl="5"/>
            <a:r>
              <a:rPr lang="en-US" sz="2400" dirty="0" smtClean="0">
                <a:ln w="0"/>
                <a:solidFill>
                  <a:schemeClr val="tx1"/>
                </a:solidFill>
                <a:effectLst>
                  <a:outerShdw blurRad="38100" dist="19050" dir="2700000" algn="tl" rotWithShape="0">
                    <a:schemeClr val="dk1">
                      <a:alpha val="40000"/>
                    </a:schemeClr>
                  </a:outerShdw>
                </a:effectLst>
              </a:rPr>
              <a:t>Net Expenditures				$57,244,971</a:t>
            </a:r>
          </a:p>
          <a:p>
            <a:pPr lvl="1"/>
            <a:r>
              <a:rPr lang="en-US" sz="2400" dirty="0" smtClean="0">
                <a:ln w="0"/>
                <a:solidFill>
                  <a:schemeClr val="tx1"/>
                </a:solidFill>
                <a:effectLst>
                  <a:outerShdw blurRad="38100" dist="19050" dir="2700000" algn="tl" rotWithShape="0">
                    <a:schemeClr val="dk1">
                      <a:alpha val="40000"/>
                    </a:schemeClr>
                  </a:outerShdw>
                </a:effectLst>
              </a:rPr>
              <a:t>Revenues were sufficient to cover expenditures.</a:t>
            </a:r>
          </a:p>
        </p:txBody>
      </p:sp>
      <p:sp>
        <p:nvSpPr>
          <p:cNvPr id="6" name="Rectangle 5"/>
          <p:cNvSpPr/>
          <p:nvPr/>
        </p:nvSpPr>
        <p:spPr>
          <a:xfrm>
            <a:off x="1537844" y="5232403"/>
            <a:ext cx="9127066" cy="702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6743330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34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10:</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debt service coverage ratio sufficient to meet the required debt service?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887134"/>
            <a:ext cx="9127067" cy="7789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Resources were sufficient to meet required debt service.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3810003"/>
            <a:ext cx="9127066" cy="7873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657597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district’s administrative cost ratio less than the threshold ratio?</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2"/>
            <a:r>
              <a:rPr lang="en-US" sz="2400" dirty="0" smtClean="0">
                <a:ln w="0"/>
                <a:solidFill>
                  <a:schemeClr val="tx1"/>
                </a:solidFill>
                <a:effectLst>
                  <a:outerShdw blurRad="38100" dist="19050" dir="2700000" algn="tl" rotWithShape="0">
                    <a:schemeClr val="dk1">
                      <a:alpha val="40000"/>
                    </a:schemeClr>
                  </a:outerShdw>
                </a:effectLst>
              </a:rPr>
              <a:t>Acceptable Administrative Cost Ratio		10.000%</a:t>
            </a:r>
            <a:endParaRPr lang="en-US" sz="2400" dirty="0">
              <a:ln w="0"/>
              <a:solidFill>
                <a:schemeClr val="tx1"/>
              </a:solidFill>
              <a:effectLst>
                <a:outerShdw blurRad="38100" dist="19050" dir="2700000" algn="tl" rotWithShape="0">
                  <a:schemeClr val="dk1">
                    <a:alpha val="40000"/>
                  </a:schemeClr>
                </a:outerShdw>
              </a:effectLst>
            </a:endParaRPr>
          </a:p>
          <a:p>
            <a:pPr lvl="2"/>
            <a:endParaRPr lang="en-US" dirty="0" smtClean="0">
              <a:ln w="0"/>
              <a:solidFill>
                <a:schemeClr val="tx1"/>
              </a:solidFill>
              <a:effectLst>
                <a:outerShdw blurRad="38100" dist="19050" dir="2700000" algn="tl" rotWithShape="0">
                  <a:schemeClr val="dk1">
                    <a:alpha val="40000"/>
                  </a:schemeClr>
                </a:outerShdw>
              </a:effectLst>
            </a:endParaRPr>
          </a:p>
          <a:p>
            <a:pPr lvl="2"/>
            <a:r>
              <a:rPr lang="en-US" sz="2400" dirty="0" smtClean="0">
                <a:ln w="0"/>
                <a:solidFill>
                  <a:schemeClr val="tx1"/>
                </a:solidFill>
                <a:effectLst>
                  <a:outerShdw blurRad="38100" dist="19050" dir="2700000" algn="tl" rotWithShape="0">
                    <a:schemeClr val="dk1">
                      <a:alpha val="40000"/>
                    </a:schemeClr>
                  </a:outerShdw>
                </a:effectLst>
              </a:rPr>
              <a:t>Seguin ISD Administrative Cost Ratio		9.490%</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Seguin ISD’s administrative cost ratio was less than the threshold.</a:t>
            </a:r>
          </a:p>
        </p:txBody>
      </p:sp>
      <p:sp>
        <p:nvSpPr>
          <p:cNvPr id="6" name="Rectangle 5"/>
          <p:cNvSpPr/>
          <p:nvPr/>
        </p:nvSpPr>
        <p:spPr>
          <a:xfrm>
            <a:off x="1537843" y="5484427"/>
            <a:ext cx="9127066" cy="7131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779155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12:</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 not have a 15% decline in the students to staff ratio over 3 years?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did not have a decline in its ratio of students to staff that was outside the acceptable range.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364851"/>
            <a:ext cx="9127066" cy="791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122180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comparison of PEIMS data to like information in the annual financial report result in a variance of less than 3% of expenditures per function?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2541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Sum of Differences	$118</a:t>
            </a:r>
          </a:p>
          <a:p>
            <a:pPr lvl="5"/>
            <a:r>
              <a:rPr lang="en-US" sz="2400" dirty="0" smtClean="0">
                <a:ln w="0"/>
                <a:solidFill>
                  <a:schemeClr val="tx1"/>
                </a:solidFill>
                <a:effectLst>
                  <a:outerShdw blurRad="38100" dist="19050" dir="2700000" algn="tl" rotWithShape="0">
                    <a:schemeClr val="dk1">
                      <a:alpha val="40000"/>
                    </a:schemeClr>
                  </a:outerShdw>
                </a:effectLst>
              </a:rPr>
              <a:t>Expenditures		$61,728,280</a:t>
            </a:r>
          </a:p>
          <a:p>
            <a:pPr lvl="1"/>
            <a:r>
              <a:rPr lang="en-US" sz="2400" dirty="0" smtClean="0">
                <a:ln w="0"/>
                <a:solidFill>
                  <a:schemeClr val="tx1"/>
                </a:solidFill>
                <a:effectLst>
                  <a:outerShdw blurRad="38100" dist="19050" dir="2700000" algn="tl" rotWithShape="0">
                    <a:schemeClr val="dk1">
                      <a:alpha val="40000"/>
                    </a:schemeClr>
                  </a:outerShdw>
                </a:effectLst>
              </a:rPr>
              <a:t>The PEIMS financial data submitted by Seguin ISD to TEA had an insignificant variance in comparison to the data published in the annual financial report.  The variance is due to system rounding.</a:t>
            </a:r>
          </a:p>
        </p:txBody>
      </p:sp>
      <p:sp>
        <p:nvSpPr>
          <p:cNvPr id="6" name="Rectangle 5"/>
          <p:cNvSpPr/>
          <p:nvPr/>
        </p:nvSpPr>
        <p:spPr>
          <a:xfrm>
            <a:off x="1537844" y="5687626"/>
            <a:ext cx="9127066" cy="7470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142858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external independent auditor indicate the AFR was free of any instance(s) of material noncompliance for grants, contracts, and laws related to local, state, or federal funds?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Seguin ISD annual financial report indicated no material noncompliance.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706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064659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 not receive an adjusted repayment schedule for more than one fiscal year for an overall allocation of Foundation School Program funds as a result of a financial hardship?</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7763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no adjusted repayment schedule.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235877"/>
            <a:ext cx="9127066" cy="714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005606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Seguin ISD FIRST Results for 2017</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A – Superior Achievement</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96 Points </a:t>
            </a:r>
            <a:r>
              <a:rPr lang="en-US" sz="2400" i="1" dirty="0" smtClean="0">
                <a:ln w="0"/>
                <a:solidFill>
                  <a:schemeClr val="tx1"/>
                </a:solidFill>
                <a:effectLst>
                  <a:outerShdw blurRad="38100" dist="19050" dir="2700000" algn="tl" rotWithShape="0">
                    <a:schemeClr val="dk1">
                      <a:alpha val="40000"/>
                    </a:schemeClr>
                  </a:outerShdw>
                </a:effectLst>
              </a:rPr>
              <a:t>(maximum </a:t>
            </a:r>
            <a:r>
              <a:rPr lang="en-US" sz="2400" i="1" dirty="0">
                <a:ln w="0"/>
                <a:solidFill>
                  <a:schemeClr val="tx1"/>
                </a:solidFill>
                <a:effectLst>
                  <a:outerShdw blurRad="38100" dist="19050" dir="2700000" algn="tl" rotWithShape="0">
                    <a:schemeClr val="dk1">
                      <a:alpha val="40000"/>
                    </a:schemeClr>
                  </a:outerShdw>
                </a:effectLst>
              </a:rPr>
              <a:t>possible score: 100 points)</a:t>
            </a:r>
          </a:p>
        </p:txBody>
      </p:sp>
    </p:spTree>
    <p:extLst>
      <p:ext uri="{BB962C8B-B14F-4D97-AF65-F5344CB8AC3E}">
        <p14:creationId xmlns:p14="http://schemas.microsoft.com/office/powerpoint/2010/main" val="1853568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THE INDICATORS</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8542432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PRIOR YEAR COMPARISON</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5437264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455470358"/>
              </p:ext>
            </p:extLst>
          </p:nvPr>
        </p:nvGraphicFramePr>
        <p:xfrm>
          <a:off x="3843064" y="1611427"/>
          <a:ext cx="1286934" cy="4754880"/>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670103">
                <a:tc>
                  <a:txBody>
                    <a:bodyPr/>
                    <a:lstStyle/>
                    <a:p>
                      <a:r>
                        <a:rPr lang="en-US" b="1" u="sng" dirty="0" smtClean="0"/>
                        <a:t>INDICATOR</a:t>
                      </a:r>
                    </a:p>
                    <a:p>
                      <a:pPr algn="ctr"/>
                      <a:r>
                        <a:rPr lang="en-US" dirty="0" smtClean="0"/>
                        <a:t>1</a:t>
                      </a:r>
                    </a:p>
                    <a:p>
                      <a:pPr algn="ctr"/>
                      <a:r>
                        <a:rPr lang="en-US" dirty="0" smtClean="0"/>
                        <a:t>2.A</a:t>
                      </a:r>
                    </a:p>
                    <a:p>
                      <a:pPr algn="ctr"/>
                      <a:r>
                        <a:rPr lang="en-US" dirty="0" smtClean="0"/>
                        <a:t>2.B</a:t>
                      </a:r>
                    </a:p>
                    <a:p>
                      <a:pPr algn="ctr"/>
                      <a:r>
                        <a:rPr lang="en-US" dirty="0" smtClean="0"/>
                        <a:t>3</a:t>
                      </a:r>
                    </a:p>
                    <a:p>
                      <a:pPr algn="ctr"/>
                      <a:r>
                        <a:rPr lang="en-US" dirty="0" smtClean="0"/>
                        <a:t>4</a:t>
                      </a:r>
                    </a:p>
                    <a:p>
                      <a:pPr algn="ctr"/>
                      <a:r>
                        <a:rPr lang="en-US" dirty="0" smtClean="0"/>
                        <a:t>5</a:t>
                      </a:r>
                    </a:p>
                    <a:p>
                      <a:pPr algn="ctr"/>
                      <a:r>
                        <a:rPr lang="en-US" dirty="0" smtClean="0"/>
                        <a:t>6</a:t>
                      </a:r>
                    </a:p>
                    <a:p>
                      <a:pPr algn="ctr"/>
                      <a:r>
                        <a:rPr lang="en-US" dirty="0" smtClean="0"/>
                        <a:t>7</a:t>
                      </a:r>
                    </a:p>
                    <a:p>
                      <a:pPr algn="ctr"/>
                      <a:r>
                        <a:rPr lang="en-US" dirty="0" smtClean="0"/>
                        <a:t>8</a:t>
                      </a:r>
                    </a:p>
                    <a:p>
                      <a:pPr algn="ctr"/>
                      <a:r>
                        <a:rPr lang="en-US" dirty="0" smtClean="0"/>
                        <a:t>9</a:t>
                      </a:r>
                    </a:p>
                    <a:p>
                      <a:pPr algn="ctr"/>
                      <a:r>
                        <a:rPr lang="en-US" dirty="0" smtClean="0"/>
                        <a:t>10</a:t>
                      </a:r>
                    </a:p>
                    <a:p>
                      <a:pPr algn="ctr"/>
                      <a:r>
                        <a:rPr lang="en-US" dirty="0" smtClean="0"/>
                        <a:t>11</a:t>
                      </a:r>
                    </a:p>
                    <a:p>
                      <a:pPr algn="ctr"/>
                      <a:r>
                        <a:rPr lang="en-US" dirty="0" smtClean="0"/>
                        <a:t>12</a:t>
                      </a:r>
                    </a:p>
                    <a:p>
                      <a:pPr algn="ctr"/>
                      <a:r>
                        <a:rPr lang="en-US" dirty="0" smtClean="0"/>
                        <a:t>13</a:t>
                      </a:r>
                    </a:p>
                    <a:p>
                      <a:pPr algn="ctr"/>
                      <a:r>
                        <a:rPr lang="en-US" dirty="0" smtClean="0"/>
                        <a:t>14</a:t>
                      </a:r>
                    </a:p>
                    <a:p>
                      <a:pPr algn="ctr"/>
                      <a:r>
                        <a:rPr lang="en-US" dirty="0" smtClean="0"/>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73541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20051921"/>
              </p:ext>
            </p:extLst>
          </p:nvPr>
        </p:nvGraphicFramePr>
        <p:xfrm>
          <a:off x="7065774" y="1579676"/>
          <a:ext cx="1286934" cy="4781384"/>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781384">
                <a:tc>
                  <a:txBody>
                    <a:bodyPr/>
                    <a:lstStyle/>
                    <a:p>
                      <a:pPr algn="ctr"/>
                      <a:r>
                        <a:rPr lang="en-US" b="1" u="sng" dirty="0" smtClean="0"/>
                        <a:t>2017</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10</a:t>
                      </a:r>
                    </a:p>
                    <a:p>
                      <a:pPr algn="ctr"/>
                      <a:r>
                        <a:rPr lang="en-US" dirty="0" smtClean="0"/>
                        <a:t>10</a:t>
                      </a:r>
                    </a:p>
                    <a:p>
                      <a:pPr algn="ctr"/>
                      <a:r>
                        <a:rPr lang="en-US" dirty="0" smtClean="0"/>
                        <a:t>6</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15473541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87798617"/>
              </p:ext>
            </p:extLst>
          </p:nvPr>
        </p:nvGraphicFramePr>
        <p:xfrm>
          <a:off x="5457910" y="1611427"/>
          <a:ext cx="1286934" cy="4754880"/>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753408">
                <a:tc>
                  <a:txBody>
                    <a:bodyPr/>
                    <a:lstStyle/>
                    <a:p>
                      <a:pPr algn="ctr"/>
                      <a:r>
                        <a:rPr lang="en-US" b="1" u="sng" dirty="0" smtClean="0"/>
                        <a:t>2016</a:t>
                      </a:r>
                    </a:p>
                    <a:p>
                      <a:pPr algn="ctr"/>
                      <a:r>
                        <a:rPr lang="en-US" dirty="0" smtClean="0"/>
                        <a:t>PASS</a:t>
                      </a:r>
                      <a:br>
                        <a:rPr lang="en-US" dirty="0" smtClean="0"/>
                      </a:br>
                      <a:r>
                        <a:rPr lang="en-US" dirty="0" err="1" smtClean="0"/>
                        <a:t>PASS</a:t>
                      </a:r>
                      <a:endParaRPr lang="en-US" dirty="0" smtClean="0"/>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6</a:t>
                      </a:r>
                    </a:p>
                    <a:p>
                      <a:pPr algn="ctr"/>
                      <a:r>
                        <a:rPr lang="en-US" dirty="0" smtClean="0"/>
                        <a:t>10</a:t>
                      </a:r>
                    </a:p>
                    <a:p>
                      <a:pPr algn="ctr"/>
                      <a:r>
                        <a:rPr lang="en-US" dirty="0" smtClean="0"/>
                        <a:t>8</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54735413"/>
                  </a:ext>
                </a:extLst>
              </a:tr>
            </a:tbl>
          </a:graphicData>
        </a:graphic>
      </p:graphicFrame>
      <p:sp>
        <p:nvSpPr>
          <p:cNvPr id="12" name="Rectangle 11"/>
          <p:cNvSpPr/>
          <p:nvPr/>
        </p:nvSpPr>
        <p:spPr>
          <a:xfrm>
            <a:off x="3684741"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TOTAL SCORE</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6903167" y="6417012"/>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299587" y="6422259"/>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94</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607621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Reimbursements Received by the Superintendent and Board Members for Fiscal Year 2017</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03850378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283235642"/>
              </p:ext>
            </p:extLst>
          </p:nvPr>
        </p:nvGraphicFramePr>
        <p:xfrm>
          <a:off x="620348" y="1950555"/>
          <a:ext cx="10962052" cy="3595478"/>
        </p:xfrm>
        <a:graphic>
          <a:graphicData uri="http://schemas.openxmlformats.org/drawingml/2006/table">
            <a:tbl>
              <a:tblPr/>
              <a:tblGrid>
                <a:gridCol w="1003753">
                  <a:extLst>
                    <a:ext uri="{9D8B030D-6E8A-4147-A177-3AD203B41FA5}">
                      <a16:colId xmlns:a16="http://schemas.microsoft.com/office/drawing/2014/main" val="1201770789"/>
                    </a:ext>
                  </a:extLst>
                </a:gridCol>
                <a:gridCol w="766023">
                  <a:extLst>
                    <a:ext uri="{9D8B030D-6E8A-4147-A177-3AD203B41FA5}">
                      <a16:colId xmlns:a16="http://schemas.microsoft.com/office/drawing/2014/main" val="2906061896"/>
                    </a:ext>
                  </a:extLst>
                </a:gridCol>
                <a:gridCol w="766023">
                  <a:extLst>
                    <a:ext uri="{9D8B030D-6E8A-4147-A177-3AD203B41FA5}">
                      <a16:colId xmlns:a16="http://schemas.microsoft.com/office/drawing/2014/main" val="798238361"/>
                    </a:ext>
                  </a:extLst>
                </a:gridCol>
                <a:gridCol w="766023">
                  <a:extLst>
                    <a:ext uri="{9D8B030D-6E8A-4147-A177-3AD203B41FA5}">
                      <a16:colId xmlns:a16="http://schemas.microsoft.com/office/drawing/2014/main" val="253583052"/>
                    </a:ext>
                  </a:extLst>
                </a:gridCol>
                <a:gridCol w="766023">
                  <a:extLst>
                    <a:ext uri="{9D8B030D-6E8A-4147-A177-3AD203B41FA5}">
                      <a16:colId xmlns:a16="http://schemas.microsoft.com/office/drawing/2014/main" val="2022850901"/>
                    </a:ext>
                  </a:extLst>
                </a:gridCol>
                <a:gridCol w="766023">
                  <a:extLst>
                    <a:ext uri="{9D8B030D-6E8A-4147-A177-3AD203B41FA5}">
                      <a16:colId xmlns:a16="http://schemas.microsoft.com/office/drawing/2014/main" val="3786425607"/>
                    </a:ext>
                  </a:extLst>
                </a:gridCol>
                <a:gridCol w="766023">
                  <a:extLst>
                    <a:ext uri="{9D8B030D-6E8A-4147-A177-3AD203B41FA5}">
                      <a16:colId xmlns:a16="http://schemas.microsoft.com/office/drawing/2014/main" val="282681289"/>
                    </a:ext>
                  </a:extLst>
                </a:gridCol>
                <a:gridCol w="766023">
                  <a:extLst>
                    <a:ext uri="{9D8B030D-6E8A-4147-A177-3AD203B41FA5}">
                      <a16:colId xmlns:a16="http://schemas.microsoft.com/office/drawing/2014/main" val="4001139624"/>
                    </a:ext>
                  </a:extLst>
                </a:gridCol>
                <a:gridCol w="766023">
                  <a:extLst>
                    <a:ext uri="{9D8B030D-6E8A-4147-A177-3AD203B41FA5}">
                      <a16:colId xmlns:a16="http://schemas.microsoft.com/office/drawing/2014/main" val="95922398"/>
                    </a:ext>
                  </a:extLst>
                </a:gridCol>
                <a:gridCol w="766023">
                  <a:extLst>
                    <a:ext uri="{9D8B030D-6E8A-4147-A177-3AD203B41FA5}">
                      <a16:colId xmlns:a16="http://schemas.microsoft.com/office/drawing/2014/main" val="2039488886"/>
                    </a:ext>
                  </a:extLst>
                </a:gridCol>
                <a:gridCol w="766023">
                  <a:extLst>
                    <a:ext uri="{9D8B030D-6E8A-4147-A177-3AD203B41FA5}">
                      <a16:colId xmlns:a16="http://schemas.microsoft.com/office/drawing/2014/main" val="3260017383"/>
                    </a:ext>
                  </a:extLst>
                </a:gridCol>
                <a:gridCol w="766023">
                  <a:extLst>
                    <a:ext uri="{9D8B030D-6E8A-4147-A177-3AD203B41FA5}">
                      <a16:colId xmlns:a16="http://schemas.microsoft.com/office/drawing/2014/main" val="1777655361"/>
                    </a:ext>
                  </a:extLst>
                </a:gridCol>
                <a:gridCol w="766023">
                  <a:extLst>
                    <a:ext uri="{9D8B030D-6E8A-4147-A177-3AD203B41FA5}">
                      <a16:colId xmlns:a16="http://schemas.microsoft.com/office/drawing/2014/main" val="2648436939"/>
                    </a:ext>
                  </a:extLst>
                </a:gridCol>
                <a:gridCol w="766023">
                  <a:extLst>
                    <a:ext uri="{9D8B030D-6E8A-4147-A177-3AD203B41FA5}">
                      <a16:colId xmlns:a16="http://schemas.microsoft.com/office/drawing/2014/main" val="1088578613"/>
                    </a:ext>
                  </a:extLst>
                </a:gridCol>
              </a:tblGrid>
              <a:tr h="236838">
                <a:tc gridSpan="7">
                  <a:txBody>
                    <a:bodyPr/>
                    <a:lstStyle/>
                    <a:p>
                      <a:pPr algn="l" fontAlgn="b"/>
                      <a:r>
                        <a:rPr lang="en-US" sz="1100" b="1" i="0" u="none" strike="noStrike" dirty="0">
                          <a:effectLst/>
                          <a:latin typeface="Calibri" panose="020F0502020204030204" pitchFamily="34" charset="0"/>
                        </a:rPr>
                        <a:t>Reimbursements Received by the Superintendent and Board Members for Fiscal Year 2017</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290725863"/>
                  </a:ext>
                </a:extLst>
              </a:tr>
              <a:tr h="226971">
                <a:tc gridSpan="2">
                  <a:txBody>
                    <a:bodyPr/>
                    <a:lstStyle/>
                    <a:p>
                      <a:pPr algn="l" fontAlgn="b"/>
                      <a:r>
                        <a:rPr lang="en-US" sz="1000" b="1"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697667555"/>
                  </a:ext>
                </a:extLst>
              </a:tr>
              <a:tr h="226971">
                <a:tc gridSpan="2">
                  <a:txBody>
                    <a:bodyPr/>
                    <a:lstStyle/>
                    <a:p>
                      <a:pPr algn="l" fontAlgn="b"/>
                      <a:r>
                        <a:rPr lang="en-US" sz="1000" b="1" i="0" u="none" strike="noStrike" dirty="0">
                          <a:effectLst/>
                          <a:latin typeface="Calibri" panose="020F0502020204030204" pitchFamily="34" charset="0"/>
                        </a:rPr>
                        <a:t>Ended June 30, 2017</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1142476"/>
                  </a:ext>
                </a:extLst>
              </a:tr>
              <a:tr h="207711">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1" i="0" u="none" strike="noStrike" dirty="0">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dirty="0">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000" b="1" i="0" u="none" strike="noStrike">
                        <a:effectLst/>
                        <a:latin typeface="Calibri" panose="020F0502020204030204" pitchFamily="34" charset="0"/>
                      </a:endParaRPr>
                    </a:p>
                  </a:txBody>
                  <a:tcPr marL="7602" marR="7602" marT="7602"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0520695"/>
                  </a:ext>
                </a:extLst>
              </a:tr>
              <a:tr h="209701">
                <a:tc>
                  <a:txBody>
                    <a:bodyPr/>
                    <a:lstStyle/>
                    <a:p>
                      <a:pPr algn="l" fontAlgn="b"/>
                      <a:endParaRPr lang="en-US" sz="1000" b="1" i="0" u="sng" strike="noStrike">
                        <a:effectLst/>
                        <a:latin typeface="Calibri" panose="020F0502020204030204" pitchFamily="34" charset="0"/>
                      </a:endParaRPr>
                    </a:p>
                  </a:txBody>
                  <a:tcPr marL="7602" marR="7602" marT="760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US" sz="1000" b="1" i="0" u="none" strike="noStrike" dirty="0">
                          <a:effectLst/>
                          <a:latin typeface="Calibri" panose="020F0502020204030204" pitchFamily="34" charset="0"/>
                        </a:rPr>
                        <a:t>Superintendent</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11">
                  <a:txBody>
                    <a:bodyPr/>
                    <a:lstStyle/>
                    <a:p>
                      <a:pPr algn="ctr" fontAlgn="b"/>
                      <a:r>
                        <a:rPr lang="en-US" sz="1000" b="1" i="0" u="none" strike="noStrike">
                          <a:effectLst/>
                          <a:latin typeface="Calibri" panose="020F0502020204030204" pitchFamily="34" charset="0"/>
                        </a:rPr>
                        <a:t>Board Members</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0658673"/>
                  </a:ext>
                </a:extLst>
              </a:tr>
              <a:tr h="907882">
                <a:tc>
                  <a:txBody>
                    <a:bodyPr/>
                    <a:lstStyle/>
                    <a:p>
                      <a:pPr algn="ctr" fontAlgn="ctr"/>
                      <a:r>
                        <a:rPr lang="en-US" sz="1000" b="1" i="0" u="none" strike="noStrike">
                          <a:effectLst/>
                          <a:latin typeface="Calibri" panose="020F0502020204030204" pitchFamily="34" charset="0"/>
                        </a:rPr>
                        <a:t>Description</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Stetson Roane</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dirty="0">
                          <a:effectLst/>
                          <a:latin typeface="Calibri" panose="020F0502020204030204" pitchFamily="34" charset="0"/>
                        </a:rPr>
                        <a:t>Interim</a:t>
                      </a:r>
                      <a:br>
                        <a:rPr lang="en-US" sz="1000" b="1" i="0" u="none" strike="noStrike" dirty="0">
                          <a:effectLst/>
                          <a:latin typeface="Calibri" panose="020F0502020204030204" pitchFamily="34" charset="0"/>
                        </a:rPr>
                      </a:br>
                      <a:r>
                        <a:rPr lang="en-US" sz="1000" b="1" i="0" u="none" strike="noStrike" dirty="0">
                          <a:effectLst/>
                          <a:latin typeface="Calibri" panose="020F0502020204030204" pitchFamily="34" charset="0"/>
                        </a:rPr>
                        <a:t>Bill Lewis</a:t>
                      </a:r>
                      <a:br>
                        <a:rPr lang="en-US" sz="1000" b="1" i="0" u="none" strike="noStrike" dirty="0">
                          <a:effectLst/>
                          <a:latin typeface="Calibri" panose="020F0502020204030204" pitchFamily="34" charset="0"/>
                        </a:rPr>
                      </a:br>
                      <a:r>
                        <a:rPr lang="en-US" sz="1000" b="1" i="0" u="none" strike="noStrike" dirty="0">
                          <a:effectLst/>
                          <a:latin typeface="Calibri" panose="020F0502020204030204" pitchFamily="34" charset="0"/>
                        </a:rPr>
                        <a:t>3/30/17</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dirty="0">
                          <a:effectLst/>
                          <a:latin typeface="Calibri" panose="020F0502020204030204" pitchFamily="34" charset="0"/>
                        </a:rPr>
                        <a:t>Louis Q</a:t>
                      </a:r>
                      <a:br>
                        <a:rPr lang="en-US" sz="1000" b="1" i="0" u="none" strike="noStrike" dirty="0">
                          <a:effectLst/>
                          <a:latin typeface="Calibri" panose="020F0502020204030204" pitchFamily="34" charset="0"/>
                        </a:rPr>
                      </a:br>
                      <a:r>
                        <a:rPr lang="en-US" sz="1000" b="1" i="0" u="none" strike="noStrike" dirty="0">
                          <a:effectLst/>
                          <a:latin typeface="Calibri" panose="020F0502020204030204" pitchFamily="34" charset="0"/>
                        </a:rPr>
                        <a:t>Reyes III</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dirty="0">
                          <a:effectLst/>
                          <a:latin typeface="Calibri" panose="020F0502020204030204" pitchFamily="34" charset="0"/>
                        </a:rPr>
                        <a:t>Benito Amador 11/18/16</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Barbara</a:t>
                      </a:r>
                      <a:br>
                        <a:rPr lang="en-US" sz="1000" b="1" i="0" u="none" strike="noStrike">
                          <a:effectLst/>
                          <a:latin typeface="Calibri" panose="020F0502020204030204" pitchFamily="34" charset="0"/>
                        </a:rPr>
                      </a:br>
                      <a:r>
                        <a:rPr lang="en-US" sz="1000" b="1" i="0" u="none" strike="noStrike">
                          <a:effectLst/>
                          <a:latin typeface="Calibri" panose="020F0502020204030204" pitchFamily="34" charset="0"/>
                        </a:rPr>
                        <a:t>Effenberger</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Ishmael</a:t>
                      </a:r>
                      <a:br>
                        <a:rPr lang="en-US" sz="1000" b="1" i="0" u="none" strike="noStrike">
                          <a:effectLst/>
                          <a:latin typeface="Calibri" panose="020F0502020204030204" pitchFamily="34" charset="0"/>
                        </a:rPr>
                      </a:br>
                      <a:r>
                        <a:rPr lang="en-US" sz="1000" b="1" i="0" u="none" strike="noStrike">
                          <a:effectLst/>
                          <a:latin typeface="Calibri" panose="020F0502020204030204" pitchFamily="34" charset="0"/>
                        </a:rPr>
                        <a:t>Flores</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John</a:t>
                      </a:r>
                      <a:br>
                        <a:rPr lang="en-US" sz="1000" b="1" i="0" u="none" strike="noStrike">
                          <a:effectLst/>
                          <a:latin typeface="Calibri" panose="020F0502020204030204" pitchFamily="34" charset="0"/>
                        </a:rPr>
                      </a:br>
                      <a:r>
                        <a:rPr lang="en-US" sz="1000" b="1" i="0" u="none" strike="noStrike">
                          <a:effectLst/>
                          <a:latin typeface="Calibri" panose="020F0502020204030204" pitchFamily="34" charset="0"/>
                        </a:rPr>
                        <a:t>Holt</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Ricardo</a:t>
                      </a:r>
                      <a:br>
                        <a:rPr lang="en-US" sz="1000" b="1" i="0" u="none" strike="noStrike">
                          <a:effectLst/>
                          <a:latin typeface="Calibri" panose="020F0502020204030204" pitchFamily="34" charset="0"/>
                        </a:rPr>
                      </a:br>
                      <a:r>
                        <a:rPr lang="en-US" sz="1000" b="1" i="0" u="none" strike="noStrike">
                          <a:effectLst/>
                          <a:latin typeface="Calibri" panose="020F0502020204030204" pitchFamily="34" charset="0"/>
                        </a:rPr>
                        <a:t>Guerra</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Carl Jenkins 11/18/16</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Carol</a:t>
                      </a:r>
                      <a:br>
                        <a:rPr lang="en-US" sz="1000" b="1" i="0" u="none" strike="noStrike">
                          <a:effectLst/>
                          <a:latin typeface="Calibri" panose="020F0502020204030204" pitchFamily="34" charset="0"/>
                        </a:rPr>
                      </a:br>
                      <a:r>
                        <a:rPr lang="en-US" sz="1000" b="1" i="0" u="none" strike="noStrike">
                          <a:effectLst/>
                          <a:latin typeface="Calibri" panose="020F0502020204030204" pitchFamily="34" charset="0"/>
                        </a:rPr>
                        <a:t>Sewell</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Elaina Reihl 11/18/16</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Craig</a:t>
                      </a:r>
                      <a:br>
                        <a:rPr lang="en-US" sz="1000" b="1" i="0" u="none" strike="noStrike">
                          <a:effectLst/>
                          <a:latin typeface="Calibri" panose="020F0502020204030204" pitchFamily="34" charset="0"/>
                        </a:rPr>
                      </a:br>
                      <a:r>
                        <a:rPr lang="en-US" sz="1000" b="1" i="0" u="none" strike="noStrike">
                          <a:effectLst/>
                          <a:latin typeface="Calibri" panose="020F0502020204030204" pitchFamily="34" charset="0"/>
                        </a:rPr>
                        <a:t>Thomas</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a:effectLst/>
                          <a:latin typeface="Calibri" panose="020F0502020204030204" pitchFamily="34" charset="0"/>
                        </a:rPr>
                        <a:t>Cinde Thomas-Jimenez 11/18/16</a:t>
                      </a:r>
                    </a:p>
                  </a:txBody>
                  <a:tcPr marL="7602" marR="7602" marT="7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42641459"/>
                  </a:ext>
                </a:extLst>
              </a:tr>
              <a:tr h="226971">
                <a:tc>
                  <a:txBody>
                    <a:bodyPr/>
                    <a:lstStyle/>
                    <a:p>
                      <a:pPr algn="l" fontAlgn="b"/>
                      <a:r>
                        <a:rPr lang="en-US" sz="1000" b="1" i="0" u="none" strike="noStrike">
                          <a:effectLst/>
                          <a:latin typeface="Calibri" panose="020F0502020204030204" pitchFamily="34" charset="0"/>
                        </a:rPr>
                        <a:t>Meals</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183.00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177.00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93.00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316.00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309.00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357.00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177.00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72.00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102.75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177.00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93.00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12310329"/>
                  </a:ext>
                </a:extLst>
              </a:tr>
              <a:tr h="226971">
                <a:tc>
                  <a:txBody>
                    <a:bodyPr/>
                    <a:lstStyle/>
                    <a:p>
                      <a:pPr algn="l" fontAlgn="b"/>
                      <a:r>
                        <a:rPr lang="en-US" sz="1000" b="1" i="0" u="none" strike="noStrike">
                          <a:effectLst/>
                          <a:latin typeface="Calibri" panose="020F0502020204030204" pitchFamily="34" charset="0"/>
                        </a:rPr>
                        <a:t>Lodging</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137.80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231.08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2,243.12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1,424.22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1,524.95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995.67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420.22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962.37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231.08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962.37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231.08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5731850"/>
                  </a:ext>
                </a:extLst>
              </a:tr>
              <a:tr h="226971">
                <a:tc>
                  <a:txBody>
                    <a:bodyPr/>
                    <a:lstStyle/>
                    <a:p>
                      <a:pPr algn="l" fontAlgn="b"/>
                      <a:r>
                        <a:rPr lang="en-US" sz="1000" b="1" i="0" u="none" strike="noStrike">
                          <a:effectLst/>
                          <a:latin typeface="Calibri" panose="020F0502020204030204" pitchFamily="34" charset="0"/>
                        </a:rPr>
                        <a:t>Transportation</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110.02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144.90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409.68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307.56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512.27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211.71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135.01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139.98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96.34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144.90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381.29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47590048"/>
                  </a:ext>
                </a:extLst>
              </a:tr>
              <a:tr h="226971">
                <a:tc>
                  <a:txBody>
                    <a:bodyPr/>
                    <a:lstStyle/>
                    <a:p>
                      <a:pPr algn="l" fontAlgn="b"/>
                      <a:r>
                        <a:rPr lang="en-US" sz="1000" b="1" i="0" u="none" strike="noStrike">
                          <a:effectLst/>
                          <a:latin typeface="Calibri" panose="020F0502020204030204" pitchFamily="34" charset="0"/>
                        </a:rPr>
                        <a:t>Registration</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175.00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385.00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325.00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1,110.00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1,360.00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1,200.00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1,200.00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325.00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1,110.00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325.00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1,110.00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325.00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1,135.00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67066461"/>
                  </a:ext>
                </a:extLst>
              </a:tr>
              <a:tr h="226971">
                <a:tc>
                  <a:txBody>
                    <a:bodyPr/>
                    <a:lstStyle/>
                    <a:p>
                      <a:pPr algn="l" fontAlgn="b"/>
                      <a:r>
                        <a:rPr lang="en-US" sz="1000" b="1" i="0" u="none" strike="noStrike">
                          <a:effectLst/>
                          <a:latin typeface="Calibri" panose="020F0502020204030204" pitchFamily="34" charset="0"/>
                        </a:rPr>
                        <a:t>Other</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a:effectLst/>
                          <a:latin typeface="Calibri" panose="020F0502020204030204" pitchFamily="34" charset="0"/>
                        </a:rPr>
                        <a:t> -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4764452"/>
                  </a:ext>
                </a:extLst>
              </a:tr>
              <a:tr h="236838">
                <a:tc>
                  <a:txBody>
                    <a:bodyPr/>
                    <a:lstStyle/>
                    <a:p>
                      <a:pPr algn="l" fontAlgn="b"/>
                      <a:r>
                        <a:rPr lang="en-US" sz="1000" b="1" i="0" u="none" strike="noStrike">
                          <a:effectLst/>
                          <a:latin typeface="Calibri" panose="020F0502020204030204" pitchFamily="34" charset="0"/>
                        </a:rPr>
                        <a:t>Total</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495.80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495.02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646.90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1,434.08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4,328.80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3,240.78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3,594.22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1,709.38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1,737.23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a:effectLst/>
                          <a:latin typeface="Calibri" panose="020F0502020204030204" pitchFamily="34" charset="0"/>
                        </a:rPr>
                        <a:t> $  1,530.10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  1,437.42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  1,609.27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1" i="0" u="none" strike="noStrike" dirty="0">
                          <a:effectLst/>
                          <a:latin typeface="Calibri" panose="020F0502020204030204" pitchFamily="34" charset="0"/>
                        </a:rPr>
                        <a:t> $  1,840.37 </a:t>
                      </a:r>
                    </a:p>
                  </a:txBody>
                  <a:tcPr marL="7602" marR="7602" marT="76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41484748"/>
                  </a:ext>
                </a:extLst>
              </a:tr>
              <a:tr h="207711">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w="25400" cap="flat" cmpd="dbl"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51781729"/>
                  </a:ext>
                </a:extLst>
              </a:tr>
            </a:tbl>
          </a:graphicData>
        </a:graphic>
      </p:graphicFrame>
    </p:spTree>
    <p:extLst>
      <p:ext uri="{BB962C8B-B14F-4D97-AF65-F5344CB8AC3E}">
        <p14:creationId xmlns:p14="http://schemas.microsoft.com/office/powerpoint/2010/main" val="16701497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594386149"/>
              </p:ext>
            </p:extLst>
          </p:nvPr>
        </p:nvGraphicFramePr>
        <p:xfrm>
          <a:off x="620355" y="1918659"/>
          <a:ext cx="10962042" cy="3495905"/>
        </p:xfrm>
        <a:graphic>
          <a:graphicData uri="http://schemas.openxmlformats.org/drawingml/2006/table">
            <a:tbl>
              <a:tblPr/>
              <a:tblGrid>
                <a:gridCol w="953651">
                  <a:extLst>
                    <a:ext uri="{9D8B030D-6E8A-4147-A177-3AD203B41FA5}">
                      <a16:colId xmlns:a16="http://schemas.microsoft.com/office/drawing/2014/main" val="1587001679"/>
                    </a:ext>
                  </a:extLst>
                </a:gridCol>
                <a:gridCol w="727786">
                  <a:extLst>
                    <a:ext uri="{9D8B030D-6E8A-4147-A177-3AD203B41FA5}">
                      <a16:colId xmlns:a16="http://schemas.microsoft.com/office/drawing/2014/main" val="3415436611"/>
                    </a:ext>
                  </a:extLst>
                </a:gridCol>
                <a:gridCol w="727786">
                  <a:extLst>
                    <a:ext uri="{9D8B030D-6E8A-4147-A177-3AD203B41FA5}">
                      <a16:colId xmlns:a16="http://schemas.microsoft.com/office/drawing/2014/main" val="1494028435"/>
                    </a:ext>
                  </a:extLst>
                </a:gridCol>
                <a:gridCol w="727786">
                  <a:extLst>
                    <a:ext uri="{9D8B030D-6E8A-4147-A177-3AD203B41FA5}">
                      <a16:colId xmlns:a16="http://schemas.microsoft.com/office/drawing/2014/main" val="3551591797"/>
                    </a:ext>
                  </a:extLst>
                </a:gridCol>
                <a:gridCol w="727786">
                  <a:extLst>
                    <a:ext uri="{9D8B030D-6E8A-4147-A177-3AD203B41FA5}">
                      <a16:colId xmlns:a16="http://schemas.microsoft.com/office/drawing/2014/main" val="503724968"/>
                    </a:ext>
                  </a:extLst>
                </a:gridCol>
                <a:gridCol w="727786">
                  <a:extLst>
                    <a:ext uri="{9D8B030D-6E8A-4147-A177-3AD203B41FA5}">
                      <a16:colId xmlns:a16="http://schemas.microsoft.com/office/drawing/2014/main" val="520792636"/>
                    </a:ext>
                  </a:extLst>
                </a:gridCol>
                <a:gridCol w="727786">
                  <a:extLst>
                    <a:ext uri="{9D8B030D-6E8A-4147-A177-3AD203B41FA5}">
                      <a16:colId xmlns:a16="http://schemas.microsoft.com/office/drawing/2014/main" val="1041411363"/>
                    </a:ext>
                  </a:extLst>
                </a:gridCol>
                <a:gridCol w="727786">
                  <a:extLst>
                    <a:ext uri="{9D8B030D-6E8A-4147-A177-3AD203B41FA5}">
                      <a16:colId xmlns:a16="http://schemas.microsoft.com/office/drawing/2014/main" val="69083921"/>
                    </a:ext>
                  </a:extLst>
                </a:gridCol>
                <a:gridCol w="727786">
                  <a:extLst>
                    <a:ext uri="{9D8B030D-6E8A-4147-A177-3AD203B41FA5}">
                      <a16:colId xmlns:a16="http://schemas.microsoft.com/office/drawing/2014/main" val="456589866"/>
                    </a:ext>
                  </a:extLst>
                </a:gridCol>
                <a:gridCol w="727786">
                  <a:extLst>
                    <a:ext uri="{9D8B030D-6E8A-4147-A177-3AD203B41FA5}">
                      <a16:colId xmlns:a16="http://schemas.microsoft.com/office/drawing/2014/main" val="3851103564"/>
                    </a:ext>
                  </a:extLst>
                </a:gridCol>
                <a:gridCol w="727786">
                  <a:extLst>
                    <a:ext uri="{9D8B030D-6E8A-4147-A177-3AD203B41FA5}">
                      <a16:colId xmlns:a16="http://schemas.microsoft.com/office/drawing/2014/main" val="1144519339"/>
                    </a:ext>
                  </a:extLst>
                </a:gridCol>
                <a:gridCol w="727786">
                  <a:extLst>
                    <a:ext uri="{9D8B030D-6E8A-4147-A177-3AD203B41FA5}">
                      <a16:colId xmlns:a16="http://schemas.microsoft.com/office/drawing/2014/main" val="706120129"/>
                    </a:ext>
                  </a:extLst>
                </a:gridCol>
                <a:gridCol w="727786">
                  <a:extLst>
                    <a:ext uri="{9D8B030D-6E8A-4147-A177-3AD203B41FA5}">
                      <a16:colId xmlns:a16="http://schemas.microsoft.com/office/drawing/2014/main" val="2516148768"/>
                    </a:ext>
                  </a:extLst>
                </a:gridCol>
                <a:gridCol w="1274959">
                  <a:extLst>
                    <a:ext uri="{9D8B030D-6E8A-4147-A177-3AD203B41FA5}">
                      <a16:colId xmlns:a16="http://schemas.microsoft.com/office/drawing/2014/main" val="2558123488"/>
                    </a:ext>
                  </a:extLst>
                </a:gridCol>
              </a:tblGrid>
              <a:tr h="174838">
                <a:tc gridSpan="14">
                  <a:txBody>
                    <a:bodyPr/>
                    <a:lstStyle/>
                    <a:p>
                      <a:pPr algn="l" fontAlgn="b"/>
                      <a:r>
                        <a:rPr lang="en-US" sz="1100" b="1" i="0" u="none" strike="noStrike" dirty="0">
                          <a:effectLst/>
                          <a:latin typeface="Calibri" panose="020F0502020204030204" pitchFamily="34" charset="0"/>
                        </a:rPr>
                        <a:t>Outside Compensation and/or Fees Received by the Superintendent for Professional Consulting and/or Other Personal Services in Fiscal Year 2017</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021654"/>
                  </a:ext>
                </a:extLst>
              </a:tr>
              <a:tr h="174838">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46330113"/>
                  </a:ext>
                </a:extLst>
              </a:tr>
              <a:tr h="174838">
                <a:tc gridSpan="2">
                  <a:txBody>
                    <a:bodyPr/>
                    <a:lstStyle/>
                    <a:p>
                      <a:pPr algn="l" fontAlgn="b"/>
                      <a:r>
                        <a:rPr lang="en-US" sz="1000" b="0" i="0" u="none" strike="noStrike" dirty="0">
                          <a:effectLst/>
                          <a:latin typeface="Calibri" panose="020F0502020204030204" pitchFamily="34" charset="0"/>
                        </a:rPr>
                        <a:t>Ended June 30, 2017</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effectLst/>
                          <a:latin typeface="Calibri" panose="020F0502020204030204" pitchFamily="34" charset="0"/>
                        </a:rPr>
                        <a:t>$0.00 </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96907741"/>
                  </a:ext>
                </a:extLst>
              </a:tr>
              <a:tr h="159634">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64188423"/>
                  </a:ext>
                </a:extLst>
              </a:tr>
              <a:tr h="311667">
                <a:tc gridSpan="14">
                  <a:txBody>
                    <a:bodyPr/>
                    <a:lstStyle/>
                    <a:p>
                      <a:pPr algn="l" fontAlgn="t"/>
                      <a:r>
                        <a:rPr lang="en-US" sz="1000" b="1" i="0" u="none" strike="noStrike" dirty="0">
                          <a:effectLst/>
                          <a:latin typeface="Calibri" panose="020F0502020204030204" pitchFamily="34" charset="0"/>
                        </a:rPr>
                        <a:t>Note-Compensation does not include business revenues from the superintendent's livestock or agricultural livestock or agricultural based activities on a ranch or farm.  Revenues generated from a family business that have no relationship to school district business are not disclosed.</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402175"/>
                  </a:ext>
                </a:extLst>
              </a:tr>
              <a:tr h="159634">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19709230"/>
                  </a:ext>
                </a:extLst>
              </a:tr>
              <a:tr h="182439">
                <a:tc gridSpan="9">
                  <a:txBody>
                    <a:bodyPr/>
                    <a:lstStyle/>
                    <a:p>
                      <a:pPr algn="l" fontAlgn="b"/>
                      <a:r>
                        <a:rPr lang="en-US" sz="1100" b="1" i="0" u="none" strike="noStrike" dirty="0">
                          <a:effectLst/>
                          <a:latin typeface="Calibri" panose="020F0502020204030204" pitchFamily="34" charset="0"/>
                        </a:rPr>
                        <a:t>Gifts Received by Executive Officers and Board Members (and First Degree Relatives, if any) in Fiscal Year 2017</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902204641"/>
                  </a:ext>
                </a:extLst>
              </a:tr>
              <a:tr h="161535">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45494505"/>
                  </a:ext>
                </a:extLst>
              </a:tr>
              <a:tr h="174838">
                <a:tc gridSpan="2">
                  <a:txBody>
                    <a:bodyPr/>
                    <a:lstStyle/>
                    <a:p>
                      <a:pPr algn="l" fontAlgn="b"/>
                      <a:r>
                        <a:rPr lang="en-US" sz="1000" b="0" i="0" u="none" strike="noStrike" dirty="0">
                          <a:effectLst/>
                          <a:latin typeface="Calibri" panose="020F0502020204030204" pitchFamily="34" charset="0"/>
                        </a:rPr>
                        <a:t>Ended June 30, 2017</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6444347"/>
                  </a:ext>
                </a:extLst>
              </a:tr>
              <a:tr h="159634">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22021402"/>
                  </a:ext>
                </a:extLst>
              </a:tr>
              <a:tr h="311667">
                <a:tc gridSpan="14">
                  <a:txBody>
                    <a:bodyPr/>
                    <a:lstStyle/>
                    <a:p>
                      <a:pPr algn="l" fontAlgn="t"/>
                      <a:r>
                        <a:rPr lang="en-US" sz="1000" b="1" i="0" u="none" strike="noStrike" dirty="0">
                          <a:effectLst/>
                          <a:latin typeface="Calibri" panose="020F0502020204030204" pitchFamily="34" charset="0"/>
                        </a:rPr>
                        <a:t>Note – An executive officer is defined as the superintendent, unless the board of trustees or the district administration names additional staff under this classification.  (Any gifts received by their immediate family as described in Government Code, Chapter 573, Subchapter B, Relationships by Consanguinity or by Affinity are reported under the applicable school official.) </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762214"/>
                  </a:ext>
                </a:extLst>
              </a:tr>
              <a:tr h="159634">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8628366"/>
                  </a:ext>
                </a:extLst>
              </a:tr>
              <a:tr h="182439">
                <a:tc gridSpan="7">
                  <a:txBody>
                    <a:bodyPr/>
                    <a:lstStyle/>
                    <a:p>
                      <a:pPr algn="l" fontAlgn="b"/>
                      <a:r>
                        <a:rPr lang="en-US" sz="1100" b="1" i="0" u="none" strike="noStrike" dirty="0">
                          <a:effectLst/>
                          <a:latin typeface="Calibri" panose="020F0502020204030204" pitchFamily="34" charset="0"/>
                        </a:rPr>
                        <a:t>Business Transactions Between School District and Board Members for Fiscal Year </a:t>
                      </a:r>
                      <a:r>
                        <a:rPr lang="en-US" sz="1100" b="1" i="0" u="none" strike="noStrike" dirty="0" smtClean="0">
                          <a:effectLst/>
                          <a:latin typeface="Calibri" panose="020F0502020204030204" pitchFamily="34" charset="0"/>
                        </a:rPr>
                        <a:t>2017</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71361889"/>
                  </a:ext>
                </a:extLst>
              </a:tr>
              <a:tr h="174838">
                <a:tc gridSpan="2">
                  <a:txBody>
                    <a:bodyPr/>
                    <a:lstStyle/>
                    <a:p>
                      <a:pPr algn="l" fontAlgn="b"/>
                      <a:r>
                        <a:rPr lang="en-US" sz="1000" b="0" i="0" u="none" strike="noStrike">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02290693"/>
                  </a:ext>
                </a:extLst>
              </a:tr>
              <a:tr h="174838">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2017</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809086180"/>
                  </a:ext>
                </a:extLst>
              </a:tr>
              <a:tr h="159634">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28311595"/>
                  </a:ext>
                </a:extLst>
              </a:tr>
              <a:tr h="159634">
                <a:tc gridSpan="14">
                  <a:txBody>
                    <a:bodyPr/>
                    <a:lstStyle/>
                    <a:p>
                      <a:pPr algn="l" fontAlgn="b"/>
                      <a:r>
                        <a:rPr lang="en-US" sz="1000" b="1" i="0" u="none" strike="noStrike" dirty="0">
                          <a:effectLst/>
                          <a:latin typeface="Calibri" panose="020F0502020204030204" pitchFamily="34" charset="0"/>
                        </a:rPr>
                        <a:t>Note - The summary amounts reported under this disclosure do not duplicate the items disclosed in the summary schedule of reimbursements received by board members.</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496017"/>
                  </a:ext>
                </a:extLst>
              </a:tr>
              <a:tr h="159634">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94006735"/>
                  </a:ext>
                </a:extLst>
              </a:tr>
              <a:tr h="0">
                <a:tc gridSpan="2">
                  <a:txBody>
                    <a:bodyPr/>
                    <a:lstStyle/>
                    <a:p>
                      <a:pPr algn="l" fontAlgn="b"/>
                      <a:r>
                        <a:rPr lang="en-US" sz="1100" b="1" i="0" u="none" strike="noStrike" dirty="0">
                          <a:effectLst/>
                          <a:latin typeface="Calibri" panose="020F0502020204030204" pitchFamily="34" charset="0"/>
                        </a:rPr>
                        <a:t>Other Information.  None</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661760259"/>
                  </a:ext>
                </a:extLst>
              </a:tr>
            </a:tbl>
          </a:graphicData>
        </a:graphic>
      </p:graphicFrame>
    </p:spTree>
    <p:extLst>
      <p:ext uri="{BB962C8B-B14F-4D97-AF65-F5344CB8AC3E}">
        <p14:creationId xmlns:p14="http://schemas.microsoft.com/office/powerpoint/2010/main" val="45315402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Local Government Officer Conflicts Disclosure Statement</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32797613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534" y="254000"/>
            <a:ext cx="5113866" cy="6400800"/>
          </a:xfrm>
          <a:prstGeom prst="rect">
            <a:avLst/>
          </a:prstGeom>
        </p:spPr>
      </p:pic>
      <p:pic>
        <p:nvPicPr>
          <p:cNvPr id="3" name="Picture 2"/>
          <p:cNvPicPr>
            <a:picLocks noChangeAspect="1"/>
          </p:cNvPicPr>
          <p:nvPr/>
        </p:nvPicPr>
        <p:blipFill>
          <a:blip r:embed="rId3"/>
          <a:stretch>
            <a:fillRect/>
          </a:stretch>
        </p:blipFill>
        <p:spPr>
          <a:xfrm>
            <a:off x="6477001" y="254000"/>
            <a:ext cx="5113865" cy="6400800"/>
          </a:xfrm>
          <a:prstGeom prst="rect">
            <a:avLst/>
          </a:prstGeom>
        </p:spPr>
      </p:pic>
    </p:spTree>
    <p:extLst>
      <p:ext uri="{BB962C8B-B14F-4D97-AF65-F5344CB8AC3E}">
        <p14:creationId xmlns:p14="http://schemas.microsoft.com/office/powerpoint/2010/main" val="397675011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6535" y="254000"/>
            <a:ext cx="5113865" cy="6400799"/>
          </a:xfrm>
          <a:prstGeom prst="rect">
            <a:avLst/>
          </a:prstGeom>
        </p:spPr>
      </p:pic>
      <p:pic>
        <p:nvPicPr>
          <p:cNvPr id="5" name="Picture 4"/>
          <p:cNvPicPr>
            <a:picLocks noChangeAspect="1"/>
          </p:cNvPicPr>
          <p:nvPr/>
        </p:nvPicPr>
        <p:blipFill>
          <a:blip r:embed="rId3"/>
          <a:stretch>
            <a:fillRect/>
          </a:stretch>
        </p:blipFill>
        <p:spPr>
          <a:xfrm>
            <a:off x="6493935" y="253999"/>
            <a:ext cx="5113865" cy="6400799"/>
          </a:xfrm>
          <a:prstGeom prst="rect">
            <a:avLst/>
          </a:prstGeom>
        </p:spPr>
      </p:pic>
    </p:spTree>
    <p:extLst>
      <p:ext uri="{BB962C8B-B14F-4D97-AF65-F5344CB8AC3E}">
        <p14:creationId xmlns:p14="http://schemas.microsoft.com/office/powerpoint/2010/main" val="335574773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534" y="254000"/>
            <a:ext cx="5113865" cy="6400799"/>
          </a:xfrm>
          <a:prstGeom prst="rect">
            <a:avLst/>
          </a:prstGeom>
        </p:spPr>
      </p:pic>
      <p:pic>
        <p:nvPicPr>
          <p:cNvPr id="3" name="Picture 2"/>
          <p:cNvPicPr>
            <a:picLocks noChangeAspect="1"/>
          </p:cNvPicPr>
          <p:nvPr/>
        </p:nvPicPr>
        <p:blipFill>
          <a:blip r:embed="rId3"/>
          <a:stretch>
            <a:fillRect/>
          </a:stretch>
        </p:blipFill>
        <p:spPr>
          <a:xfrm>
            <a:off x="6493934" y="254000"/>
            <a:ext cx="5113865" cy="6400799"/>
          </a:xfrm>
          <a:prstGeom prst="rect">
            <a:avLst/>
          </a:prstGeom>
        </p:spPr>
      </p:pic>
    </p:spTree>
    <p:extLst>
      <p:ext uri="{BB962C8B-B14F-4D97-AF65-F5344CB8AC3E}">
        <p14:creationId xmlns:p14="http://schemas.microsoft.com/office/powerpoint/2010/main" val="69139645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6534" y="254000"/>
            <a:ext cx="5113865" cy="6400799"/>
          </a:xfrm>
          <a:prstGeom prst="rect">
            <a:avLst/>
          </a:prstGeom>
        </p:spPr>
      </p:pic>
    </p:spTree>
    <p:extLst>
      <p:ext uri="{BB962C8B-B14F-4D97-AF65-F5344CB8AC3E}">
        <p14:creationId xmlns:p14="http://schemas.microsoft.com/office/powerpoint/2010/main" val="33893860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annual financial report filed within 30 days after the TEA set deadline of November 27</a:t>
            </a:r>
            <a:r>
              <a:rPr lang="en-US" sz="2400" baseline="30000" dirty="0" smtClean="0">
                <a:ln w="0"/>
                <a:solidFill>
                  <a:schemeClr val="tx1"/>
                </a:solidFill>
                <a:effectLst>
                  <a:outerShdw blurRad="38100" dist="19050" dir="2700000" algn="tl" rotWithShape="0">
                    <a:schemeClr val="dk1">
                      <a:alpha val="40000"/>
                    </a:schemeClr>
                  </a:outerShdw>
                </a:effectLst>
              </a:rPr>
              <a:t>th</a:t>
            </a:r>
            <a:r>
              <a:rPr lang="en-US" sz="2400" dirty="0" smtClean="0">
                <a:ln w="0"/>
                <a:solidFill>
                  <a:schemeClr val="tx1"/>
                </a:solidFill>
                <a:effectLst>
                  <a:outerShdw blurRad="38100" dist="19050" dir="2700000" algn="tl" rotWithShape="0">
                    <a:schemeClr val="dk1">
                      <a:alpha val="40000"/>
                    </a:schemeClr>
                  </a:outerShdw>
                </a:effectLst>
              </a:rPr>
              <a: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Report was received by TEA on 11/15/17</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956477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Official 2017-2018 FIRST Report from TEA</a:t>
            </a:r>
          </a:p>
        </p:txBody>
      </p:sp>
    </p:spTree>
    <p:extLst>
      <p:ext uri="{BB962C8B-B14F-4D97-AF65-F5344CB8AC3E}">
        <p14:creationId xmlns:p14="http://schemas.microsoft.com/office/powerpoint/2010/main" val="159508305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1026" y="198781"/>
            <a:ext cx="10968000" cy="6311349"/>
          </a:xfrm>
          <a:prstGeom prst="rect">
            <a:avLst/>
          </a:prstGeom>
        </p:spPr>
      </p:pic>
    </p:spTree>
    <p:extLst>
      <p:ext uri="{BB962C8B-B14F-4D97-AF65-F5344CB8AC3E}">
        <p14:creationId xmlns:p14="http://schemas.microsoft.com/office/powerpoint/2010/main" val="319311013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409" y="266422"/>
            <a:ext cx="10992679" cy="6213891"/>
          </a:xfrm>
          <a:prstGeom prst="rect">
            <a:avLst/>
          </a:prstGeom>
        </p:spPr>
      </p:pic>
    </p:spTree>
    <p:extLst>
      <p:ext uri="{BB962C8B-B14F-4D97-AF65-F5344CB8AC3E}">
        <p14:creationId xmlns:p14="http://schemas.microsoft.com/office/powerpoint/2010/main" val="203299216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346" y="208721"/>
            <a:ext cx="10992679" cy="6361043"/>
          </a:xfrm>
          <a:prstGeom prst="rect">
            <a:avLst/>
          </a:prstGeom>
        </p:spPr>
      </p:pic>
    </p:spTree>
    <p:extLst>
      <p:ext uri="{BB962C8B-B14F-4D97-AF65-F5344CB8AC3E}">
        <p14:creationId xmlns:p14="http://schemas.microsoft.com/office/powerpoint/2010/main" val="71532053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165" y="266147"/>
            <a:ext cx="10933043" cy="6204227"/>
          </a:xfrm>
          <a:prstGeom prst="rect">
            <a:avLst/>
          </a:prstGeom>
        </p:spPr>
      </p:pic>
    </p:spTree>
    <p:extLst>
      <p:ext uri="{BB962C8B-B14F-4D97-AF65-F5344CB8AC3E}">
        <p14:creationId xmlns:p14="http://schemas.microsoft.com/office/powerpoint/2010/main" val="218311186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166" y="233018"/>
            <a:ext cx="10952922" cy="6296992"/>
          </a:xfrm>
          <a:prstGeom prst="rect">
            <a:avLst/>
          </a:prstGeom>
        </p:spPr>
      </p:pic>
    </p:spTree>
    <p:extLst>
      <p:ext uri="{BB962C8B-B14F-4D97-AF65-F5344CB8AC3E}">
        <p14:creationId xmlns:p14="http://schemas.microsoft.com/office/powerpoint/2010/main" val="230350508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6287" y="277191"/>
            <a:ext cx="10992679" cy="6223000"/>
          </a:xfrm>
          <a:prstGeom prst="rect">
            <a:avLst/>
          </a:prstGeom>
        </p:spPr>
      </p:pic>
    </p:spTree>
    <p:extLst>
      <p:ext uri="{BB962C8B-B14F-4D97-AF65-F5344CB8AC3E}">
        <p14:creationId xmlns:p14="http://schemas.microsoft.com/office/powerpoint/2010/main" val="168120648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348" y="270012"/>
            <a:ext cx="11002617" cy="6269936"/>
          </a:xfrm>
          <a:prstGeom prst="rect">
            <a:avLst/>
          </a:prstGeom>
        </p:spPr>
      </p:pic>
    </p:spTree>
    <p:extLst>
      <p:ext uri="{BB962C8B-B14F-4D97-AF65-F5344CB8AC3E}">
        <p14:creationId xmlns:p14="http://schemas.microsoft.com/office/powerpoint/2010/main" val="332209143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0962" y="223630"/>
            <a:ext cx="10958063" cy="5531127"/>
          </a:xfrm>
          <a:prstGeom prst="rect">
            <a:avLst/>
          </a:prstGeom>
        </p:spPr>
      </p:pic>
      <p:pic>
        <p:nvPicPr>
          <p:cNvPr id="3" name="Picture 2"/>
          <p:cNvPicPr>
            <a:picLocks noChangeAspect="1"/>
          </p:cNvPicPr>
          <p:nvPr/>
        </p:nvPicPr>
        <p:blipFill>
          <a:blip r:embed="rId3"/>
          <a:stretch>
            <a:fillRect/>
          </a:stretch>
        </p:blipFill>
        <p:spPr>
          <a:xfrm>
            <a:off x="630962" y="5754757"/>
            <a:ext cx="10958063" cy="647700"/>
          </a:xfrm>
          <a:prstGeom prst="rect">
            <a:avLst/>
          </a:prstGeom>
        </p:spPr>
      </p:pic>
    </p:spTree>
    <p:extLst>
      <p:ext uri="{BB962C8B-B14F-4D97-AF65-F5344CB8AC3E}">
        <p14:creationId xmlns:p14="http://schemas.microsoft.com/office/powerpoint/2010/main" val="190152754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Superintendent’s Employment </a:t>
            </a: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Contract</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1400" b="1" dirty="0">
                <a:ln w="0">
                  <a:solidFill>
                    <a:schemeClr val="tx1">
                      <a:lumMod val="65000"/>
                      <a:lumOff val="35000"/>
                    </a:schemeClr>
                  </a:solidFill>
                </a:ln>
                <a:solidFill>
                  <a:srgbClr val="FF0000"/>
                </a:solidFill>
                <a:effectLst>
                  <a:outerShdw blurRad="60007" dist="200025" dir="15000000" sy="30000" kx="-1800000" algn="bl" rotWithShape="0">
                    <a:schemeClr val="bg1">
                      <a:alpha val="32000"/>
                    </a:schemeClr>
                  </a:outerShdw>
                </a:effectLst>
                <a:hlinkClick r:id="rId2"/>
              </a:rPr>
              <a:t>http://www.seguin.k12.tx.us/upload/page/0141/docs/Business/1819/Superintendent%20Contract.pdf</a:t>
            </a:r>
            <a:endParaRPr lang="en-US" sz="1400" b="1" dirty="0" smtClean="0">
              <a:ln w="0">
                <a:solidFill>
                  <a:schemeClr val="tx1">
                    <a:lumMod val="65000"/>
                    <a:lumOff val="35000"/>
                  </a:schemeClr>
                </a:solidFill>
              </a:ln>
              <a:solidFill>
                <a:srgbClr val="FF0000"/>
              </a:solidFill>
              <a:effectLst>
                <a:outerShdw blurRad="60007" dist="200025" dir="15000000" sy="30000" kx="-1800000" algn="bl" rotWithShape="0">
                  <a:schemeClr val="bg1">
                    <a:alpha val="32000"/>
                  </a:schemeClr>
                </a:outerShdw>
              </a:effectLst>
            </a:endParaRPr>
          </a:p>
        </p:txBody>
      </p:sp>
    </p:spTree>
    <p:extLst>
      <p:ext uri="{BB962C8B-B14F-4D97-AF65-F5344CB8AC3E}">
        <p14:creationId xmlns:p14="http://schemas.microsoft.com/office/powerpoint/2010/main" val="8222419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2.A:</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there an unmodified opinion in the annual financial report on the financial statements as a whole?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For 2016-17, Seguin ISD received an unmodified, or clean, opinion.</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0580546"/>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QUESTIONS</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(Contact Tony Hillberg, Assistant Superintendent of Business Services)</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(830) 401-8605</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thillberg@seguin.k12.tx.us</a:t>
            </a:r>
            <a:endParaRPr lang="en-US"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979725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2.B:</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annual financial report not disclose any instances of material weaknesses in internal controls?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0772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external auditor reported no material weaknesses in the audit report for Seguin ISD.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239826"/>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0083010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 in compliance with the payment terms of all debt agreements at fiscal year end?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0772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Debt payments were made within the requirements of bond covenants.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239826"/>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988347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district make timely payments to Teachers Retirement System, Texas Workforce Commission, Internal Revenue Service, and other government agencies?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1051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All reports and payments were submitted timely to governmental entities.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485360"/>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50383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17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total unrestricted net asset balance in the governmental activities column in the Statement of Net Assets greater than zero?</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6822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unrestricted net asset balance was greater than zero.</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7637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465252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6:</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number of days of cash on hand and current investments in the general fund for the school district sufficient to cover operating expenditures?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sufficient cash and investments in the General Fund.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187052"/>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211222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3201</TotalTime>
  <Words>1378</Words>
  <Application>Microsoft Office PowerPoint</Application>
  <PresentationFormat>Widescreen</PresentationFormat>
  <Paragraphs>343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PowerPoint Presentation</vt:lpstr>
      <vt:lpstr>PowerPoint Presentation</vt:lpstr>
      <vt:lpstr>PowerPoint Presentation</vt:lpstr>
      <vt:lpstr>PowerPoint Presentation</vt:lpstr>
      <vt:lpstr>SEGUIN I.S.D. Financial Integrity Rating System of Texas (FIRST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SEGUIN I.S.D. Financial Integrity Rating System of Texas (FIRST REPORT)</vt:lpstr>
      <vt:lpstr>SEGUIN I.S.D. Financial Integrity Rating System of Texas (FIRST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thillberg</dc:creator>
  <cp:lastModifiedBy>thillberg</cp:lastModifiedBy>
  <cp:revision>186</cp:revision>
  <cp:lastPrinted>2018-12-05T14:52:27Z</cp:lastPrinted>
  <dcterms:created xsi:type="dcterms:W3CDTF">2018-10-24T19:03:46Z</dcterms:created>
  <dcterms:modified xsi:type="dcterms:W3CDTF">2018-12-11T20:19:14Z</dcterms:modified>
</cp:coreProperties>
</file>